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Averag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Averag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f9737508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f9737508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f9737508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f9737508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f9737508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f9737508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f973750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f973750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f9737508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f9737508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f9737508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f9737508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f9737508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f9737508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f9737508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f9737508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f9737508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7f9737508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f9737508a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f9737508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f9737508a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f9737508a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f9737508a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7f9737508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f9737508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f9737508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f778e8cf1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f778e8cf1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f778e8cf1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f778e8cf1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f778e8cf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f778e8cf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f778e8cf1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f778e8cf1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f778e8cf1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f778e8cf1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f778e8cf1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f778e8cf1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11386" l="0" r="0" t="0"/>
          <a:stretch/>
        </p:blipFill>
        <p:spPr>
          <a:xfrm>
            <a:off x="927444" y="2868175"/>
            <a:ext cx="1192531" cy="10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35" name="Google Shape;135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1" name="Google Shape;161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5" name="Google Shape;165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69" name="Google Shape;169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2" name="Google Shape;17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3" name="Google Shape;173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79" name="Google Shape;179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8" name="Google Shape;198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9" name="Google Shape;19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00" name="Google Shape;200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07" name="Google Shape;207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08" name="Google Shape;20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11" name="Google Shape;211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6" name="Google Shape;216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" name="Google Shape;18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8" name="Google Shape;38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4" name="Google Shape;44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4" name="Google Shape;6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425" y="393750"/>
            <a:ext cx="946298" cy="75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2" name="Google Shape;7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6841">
            <a:off x="142925" y="427700"/>
            <a:ext cx="946300" cy="75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82" name="Google Shape;8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4844">
            <a:off x="90200" y="126475"/>
            <a:ext cx="946299" cy="75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1" name="Google Shape;91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5" name="Google Shape;95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2" name="Google Shape;102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4" name="Google Shape;124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hyperlink" Target="https://www.w3schools.com/bootstrap/default.asp" TargetMode="External"/><Relationship Id="rId5" Type="http://schemas.openxmlformats.org/officeDocument/2006/relationships/hyperlink" Target="https://getbootstrap.com/docs/5.3/getting-started/introduction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ctrTitle"/>
          </p:nvPr>
        </p:nvSpPr>
        <p:spPr>
          <a:xfrm>
            <a:off x="3537150" y="1498925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Bootstrap</a:t>
            </a:r>
            <a:endParaRPr sz="6000"/>
          </a:p>
        </p:txBody>
      </p:sp>
      <p:sp>
        <p:nvSpPr>
          <p:cNvPr id="223" name="Google Shape;223;p17"/>
          <p:cNvSpPr txBox="1"/>
          <p:nvPr>
            <p:ph idx="1" type="subTitle"/>
          </p:nvPr>
        </p:nvSpPr>
        <p:spPr>
          <a:xfrm>
            <a:off x="4077000" y="2885100"/>
            <a:ext cx="3937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100"/>
              <a:t>Mathias Huque, Rodrigo Semper, Lautaro Rodríguez</a:t>
            </a:r>
            <a:endParaRPr sz="1100"/>
          </a:p>
        </p:txBody>
      </p:sp>
      <p:sp>
        <p:nvSpPr>
          <p:cNvPr id="224" name="Google Shape;224;p17"/>
          <p:cNvSpPr txBox="1"/>
          <p:nvPr/>
        </p:nvSpPr>
        <p:spPr>
          <a:xfrm>
            <a:off x="311650" y="1178200"/>
            <a:ext cx="6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>
            <p:ph type="title"/>
          </p:nvPr>
        </p:nvSpPr>
        <p:spPr>
          <a:xfrm>
            <a:off x="1297500" y="1141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Extensiones</a:t>
            </a:r>
            <a:r>
              <a:rPr lang="es-419"/>
              <a:t> </a:t>
            </a:r>
            <a:r>
              <a:rPr lang="es-419"/>
              <a:t>útiles</a:t>
            </a:r>
            <a:r>
              <a:rPr lang="es-419"/>
              <a:t> </a:t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850" y="712600"/>
            <a:ext cx="5371602" cy="422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1297500" y="1141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Extensiones útiles </a:t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3" y="944375"/>
            <a:ext cx="6506477" cy="28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title"/>
          </p:nvPr>
        </p:nvSpPr>
        <p:spPr>
          <a:xfrm>
            <a:off x="1273275" y="2421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Para empezar…</a:t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900" y="877251"/>
            <a:ext cx="7420824" cy="36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empezar…</a:t>
            </a:r>
            <a:endParaRPr/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00" y="1307850"/>
            <a:ext cx="8813777" cy="34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0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>
            <p:ph type="title"/>
          </p:nvPr>
        </p:nvSpPr>
        <p:spPr>
          <a:xfrm>
            <a:off x="1297500" y="5043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 de Grids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00" y="1912375"/>
            <a:ext cx="8612874" cy="14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 columnas iguales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0" y="1689750"/>
            <a:ext cx="8839197" cy="94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75" y="2819116"/>
            <a:ext cx="76866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2 columnas diferentes</a:t>
            </a:r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25" y="2849276"/>
            <a:ext cx="82200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88" y="1702376"/>
            <a:ext cx="8732953" cy="752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3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NavBars</a:t>
            </a:r>
            <a:endParaRPr/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625" y="1609425"/>
            <a:ext cx="61722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50" y="2422950"/>
            <a:ext cx="8001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3750" y="3236475"/>
            <a:ext cx="64198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/>
          <p:nvPr>
            <p:ph type="title"/>
          </p:nvPr>
        </p:nvSpPr>
        <p:spPr>
          <a:xfrm>
            <a:off x="1274550" y="912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Textos/</a:t>
            </a:r>
            <a:r>
              <a:rPr lang="es-419"/>
              <a:t>tipografías</a:t>
            </a:r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5" y="689750"/>
            <a:ext cx="3894325" cy="23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7663" y="3204500"/>
            <a:ext cx="5240351" cy="15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1297500" y="5043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Botones</a:t>
            </a:r>
            <a:endParaRPr/>
          </a:p>
        </p:txBody>
      </p:sp>
      <p:pic>
        <p:nvPicPr>
          <p:cNvPr id="353" name="Google Shape;353;p35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0" y="1419226"/>
            <a:ext cx="69437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625" y="2888101"/>
            <a:ext cx="5818478" cy="214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>
            <p:ph type="title"/>
          </p:nvPr>
        </p:nvSpPr>
        <p:spPr>
          <a:xfrm>
            <a:off x="1183200" y="5039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¿Que es B</a:t>
            </a:r>
            <a:r>
              <a:rPr lang="es-419" sz="3600"/>
              <a:t>ootstrap?</a:t>
            </a:r>
            <a:endParaRPr sz="3600"/>
          </a:p>
        </p:txBody>
      </p:sp>
      <p:sp>
        <p:nvSpPr>
          <p:cNvPr id="230" name="Google Shape;230;p18"/>
          <p:cNvSpPr txBox="1"/>
          <p:nvPr/>
        </p:nvSpPr>
        <p:spPr>
          <a:xfrm>
            <a:off x="369275" y="1641375"/>
            <a:ext cx="7967100" cy="30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Bootstrap es un framework front-end gratuito para un desarrollo web más rápido y sencillo.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Fue desarrollado por Mark Otto y Jacob Thornton en Twitter y lanzado como producto de código abierto en agosto de 2011 en GitHub.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</a:rPr>
              <a:t>En junio de 2014, Bootstrap fue el proyecto número uno en GitHub</a:t>
            </a:r>
            <a:br>
              <a:rPr lang="es-419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1297500" y="5043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Estilos personalizables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900" y="1408180"/>
            <a:ext cx="7090898" cy="213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 rotWithShape="1">
          <a:blip r:embed="rId4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1297500" y="5043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Tablas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42950"/>
            <a:ext cx="5933226" cy="2657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 rotWithShape="1">
          <a:blip r:embed="rId4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8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/>
          <p:nvPr>
            <p:ph type="title"/>
          </p:nvPr>
        </p:nvSpPr>
        <p:spPr>
          <a:xfrm>
            <a:off x="1297500" y="5043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Tablas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751" y="1252075"/>
            <a:ext cx="6466648" cy="31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 b="0" l="12315" r="12315" t="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82" name="Google Shape;382;p39"/>
          <p:cNvSpPr txBox="1"/>
          <p:nvPr>
            <p:ph type="title"/>
          </p:nvPr>
        </p:nvSpPr>
        <p:spPr>
          <a:xfrm>
            <a:off x="1297500" y="5043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Recursos de aprendizaje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 txBox="1"/>
          <p:nvPr/>
        </p:nvSpPr>
        <p:spPr>
          <a:xfrm>
            <a:off x="323625" y="1663975"/>
            <a:ext cx="81273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s-419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https://www.w3schools.com/bootstrap/default.asp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s-419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https://getbootstrap.com/docs/5.3/getting-started/introduction/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714150" y="1977300"/>
            <a:ext cx="42114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/>
              <a:t>Gracias!</a:t>
            </a:r>
            <a:endParaRPr sz="7200"/>
          </a:p>
        </p:txBody>
      </p:sp>
      <p:pic>
        <p:nvPicPr>
          <p:cNvPr id="389" name="Google Shape;3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39025"/>
            <a:ext cx="4130900" cy="20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Cómo</a:t>
            </a:r>
            <a:r>
              <a:rPr lang="es-419"/>
              <a:t> funciona</a:t>
            </a:r>
            <a:r>
              <a:rPr lang="es-419"/>
              <a:t> Bootstrap 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387725" y="1677000"/>
            <a:ext cx="7090500" cy="25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Bootstrap Internamente opera combinando estilos </a:t>
            </a:r>
            <a:r>
              <a:rPr lang="es-419">
                <a:solidFill>
                  <a:schemeClr val="lt1"/>
                </a:solidFill>
                <a:highlight>
                  <a:srgbClr val="9900FF"/>
                </a:highlight>
                <a:latin typeface="Lato"/>
                <a:ea typeface="Lato"/>
                <a:cs typeface="Lato"/>
                <a:sym typeface="Lato"/>
              </a:rPr>
              <a:t>CSS</a:t>
            </a:r>
            <a:r>
              <a:rPr lang="es-419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predefinidos, clases y componentes </a:t>
            </a:r>
            <a:r>
              <a:rPr lang="es-419">
                <a:solidFill>
                  <a:schemeClr val="lt1"/>
                </a:solidFill>
                <a:highlight>
                  <a:srgbClr val="9900FF"/>
                </a:highlight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junto con funciones de </a:t>
            </a:r>
            <a:r>
              <a:rPr lang="es-419">
                <a:solidFill>
                  <a:schemeClr val="lt1"/>
                </a:solidFill>
                <a:highlight>
                  <a:srgbClr val="9900FF"/>
                </a:highlight>
                <a:latin typeface="Lato"/>
                <a:ea typeface="Lato"/>
                <a:cs typeface="Lato"/>
                <a:sym typeface="Lato"/>
              </a:rPr>
              <a:t>JavaScript</a:t>
            </a: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b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Estos elementos trabajan en conjunto para proporcionar un marco de diseño coherente y fácil de usar. </a:t>
            </a:r>
            <a:b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-419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desarrolladores pueden aplicar clases CSS de Bootstrap a elementos HTML para dar formato y estructura a su contenido, mientras que el sistema de cuadrícula permite la creación de diseños responsivos.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/>
          <p:nvPr>
            <p:ph type="title"/>
          </p:nvPr>
        </p:nvSpPr>
        <p:spPr>
          <a:xfrm>
            <a:off x="1183200" y="5039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¿Por qué utilizar Bootstrap?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42" name="Google Shape;242;p20"/>
          <p:cNvSpPr txBox="1"/>
          <p:nvPr/>
        </p:nvSpPr>
        <p:spPr>
          <a:xfrm>
            <a:off x="369275" y="1641375"/>
            <a:ext cx="7967100" cy="30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s-419" sz="1800">
                <a:solidFill>
                  <a:schemeClr val="lt1"/>
                </a:solidFill>
              </a:rPr>
              <a:t>Fácil de usar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-419" sz="1800">
                <a:solidFill>
                  <a:schemeClr val="lt1"/>
                </a:solidFill>
              </a:rPr>
              <a:t>Diseño </a:t>
            </a:r>
            <a:r>
              <a:rPr lang="es-419" sz="1800">
                <a:solidFill>
                  <a:schemeClr val="lt1"/>
                </a:solidFill>
              </a:rPr>
              <a:t>responsivo e integrado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-419" sz="1800">
                <a:solidFill>
                  <a:schemeClr val="lt1"/>
                </a:solidFill>
              </a:rPr>
              <a:t>Enfoque móvil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-419" sz="1800">
                <a:solidFill>
                  <a:schemeClr val="lt1"/>
                </a:solidFill>
              </a:rPr>
              <a:t>Compatibilidad del navegador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-419" sz="1800">
                <a:solidFill>
                  <a:schemeClr val="lt1"/>
                </a:solidFill>
              </a:rPr>
              <a:t>Personalización Flexible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-419" sz="1800">
                <a:solidFill>
                  <a:schemeClr val="lt1"/>
                </a:solidFill>
              </a:rPr>
              <a:t>Documentación</a:t>
            </a:r>
            <a:r>
              <a:rPr lang="es-419" sz="1800">
                <a:solidFill>
                  <a:schemeClr val="lt1"/>
                </a:solidFill>
              </a:rPr>
              <a:t> de fácil acceso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1183200" y="5039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Ejemplos de </a:t>
            </a:r>
            <a:r>
              <a:rPr lang="es-419" sz="3600"/>
              <a:t>páginas</a:t>
            </a:r>
            <a:r>
              <a:rPr lang="es-419" sz="3600"/>
              <a:t> web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48" name="Google Shape;248;p21"/>
          <p:cNvSpPr txBox="1"/>
          <p:nvPr/>
        </p:nvSpPr>
        <p:spPr>
          <a:xfrm>
            <a:off x="369275" y="1641375"/>
            <a:ext cx="7967100" cy="30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49" name="Google Shape;2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75" y="1329725"/>
            <a:ext cx="7728300" cy="346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type="title"/>
          </p:nvPr>
        </p:nvSpPr>
        <p:spPr>
          <a:xfrm>
            <a:off x="1136250" y="427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Ejemplos de páginas web</a:t>
            </a:r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75" y="1341200"/>
            <a:ext cx="7603982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1374925" y="343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Ejemplos de páginas web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75" y="1425950"/>
            <a:ext cx="754134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type="title"/>
          </p:nvPr>
        </p:nvSpPr>
        <p:spPr>
          <a:xfrm>
            <a:off x="1284075" y="337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Ejemplos de páginas web</a:t>
            </a:r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200" y="1251750"/>
            <a:ext cx="6880991" cy="363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title"/>
          </p:nvPr>
        </p:nvSpPr>
        <p:spPr>
          <a:xfrm>
            <a:off x="1388925" y="199100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Práctico</a:t>
            </a:r>
            <a:endParaRPr sz="6000"/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39025"/>
            <a:ext cx="4130900" cy="20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